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81" r:id="rId2"/>
    <p:sldId id="258" r:id="rId3"/>
    <p:sldId id="280" r:id="rId4"/>
    <p:sldId id="282" r:id="rId5"/>
    <p:sldId id="283" r:id="rId6"/>
    <p:sldId id="284" r:id="rId7"/>
    <p:sldId id="286" r:id="rId8"/>
    <p:sldId id="287" r:id="rId9"/>
    <p:sldId id="28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86973" autoAdjust="0"/>
  </p:normalViewPr>
  <p:slideViewPr>
    <p:cSldViewPr snapToGrid="0">
      <p:cViewPr varScale="1">
        <p:scale>
          <a:sx n="71" d="100"/>
          <a:sy n="71" d="100"/>
        </p:scale>
        <p:origin x="1608"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828"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829"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0F362-A761-429F-A518-95033F19C564}" type="datetimeFigureOut">
              <a:rPr lang="en-IN" smtClean="0"/>
              <a:pPr/>
              <a:t>07-04-2024</a:t>
            </a:fld>
            <a:endParaRPr lang="en-IN"/>
          </a:p>
        </p:txBody>
      </p:sp>
      <p:sp>
        <p:nvSpPr>
          <p:cNvPr id="1048830"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831"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832"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833"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E7B28E-05AE-4493-BB71-E6F58AA1D040}" type="slidenum">
              <a:rPr lang="en-IN" smtClean="0"/>
              <a:pPr/>
              <a:t>‹#›</a:t>
            </a:fld>
            <a:endParaRPr lang="en-IN"/>
          </a:p>
        </p:txBody>
      </p:sp>
    </p:spTree>
    <p:extLst>
      <p:ext uri="{BB962C8B-B14F-4D97-AF65-F5344CB8AC3E}">
        <p14:creationId xmlns:p14="http://schemas.microsoft.com/office/powerpoint/2010/main" val="3817129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E7B28E-05AE-4493-BB71-E6F58AA1D040}" type="slidenum">
              <a:rPr lang="en-IN" smtClean="0"/>
              <a:pPr/>
              <a:t>9</a:t>
            </a:fld>
            <a:endParaRPr lang="en-IN"/>
          </a:p>
        </p:txBody>
      </p:sp>
    </p:spTree>
    <p:extLst>
      <p:ext uri="{BB962C8B-B14F-4D97-AF65-F5344CB8AC3E}">
        <p14:creationId xmlns:p14="http://schemas.microsoft.com/office/powerpoint/2010/main" val="429349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237AE4-E0EB-4328-AF43-69D401D3C888}"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344065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492606416"/>
      </p:ext>
    </p:extLst>
  </p:cSld>
  <p:clrMapOvr>
    <a:masterClrMapping/>
  </p:clrMapOvr>
  <p:hf sldNum="0"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12066146"/>
      </p:ext>
    </p:extLst>
  </p:cSld>
  <p:clrMapOvr>
    <a:masterClrMapping/>
  </p:clrMapOvr>
  <p:hf sldNum="0"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803025828"/>
      </p:ext>
    </p:extLst>
  </p:cSld>
  <p:clrMapOvr>
    <a:masterClrMapping/>
  </p:clrMapOvr>
  <p:hf sldNum="0"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51535023"/>
      </p:ext>
    </p:extLst>
  </p:cSld>
  <p:clrMapOvr>
    <a:masterClrMapping/>
  </p:clrMapOvr>
  <p:hf sldNum="0"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015061659"/>
      </p:ext>
    </p:extLst>
  </p:cSld>
  <p:clrMapOvr>
    <a:masterClrMapping/>
  </p:clrMapOvr>
  <p:hf sldNum="0"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A610AA-FA7E-49F8-B00C-57292CD2DBBA}"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5881052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BF55A2-E625-46B3-8FE2-80F3445F0A51}"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705197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4CFC-3B2C-44D7-8B8B-08A72C136A16}"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466472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BF8727-16FA-41E7-8EA1-39AA40D363EC}"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3575048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6DD81B-B90B-4FA8-91A9-DF30CB6010B0}"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187377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72C880-E5E2-4E57-B48F-76CD5D972AA2}" type="datetime1">
              <a:rPr lang="en-IN" smtClean="0"/>
              <a:pPr/>
              <a:t>07-04-2024</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9522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C7228E-4DD3-4D08-892E-FF0C1CA15D86}" type="datetime1">
              <a:rPr lang="en-IN" smtClean="0"/>
              <a:pPr/>
              <a:t>07-04-2024</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676909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7D015D-2719-4763-8E10-47285FB65E83}" type="datetime1">
              <a:rPr lang="en-IN" smtClean="0"/>
              <a:pPr/>
              <a:t>07-04-2024</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278507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CEAD9A-0F0C-4633-90D4-342EE9E836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48318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5EA202-E659-4DDF-A807-0AC805D63DCA}"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636735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B13CDA5-D545-4675-A882-5DC73767E80D}" type="datetime1">
              <a:rPr lang="en-IN" smtClean="0"/>
              <a:pPr/>
              <a:t>07-04-2024</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8B05176-A6D8-4956-B1CD-0AF285E2570E}" type="slidenum">
              <a:rPr lang="en-IN" smtClean="0"/>
              <a:pPr/>
              <a:t>‹#›</a:t>
            </a:fld>
            <a:endParaRPr lang="en-IN"/>
          </a:p>
        </p:txBody>
      </p:sp>
    </p:spTree>
    <p:extLst>
      <p:ext uri="{BB962C8B-B14F-4D97-AF65-F5344CB8AC3E}">
        <p14:creationId xmlns:p14="http://schemas.microsoft.com/office/powerpoint/2010/main" val="22114394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A22348-0D2E-5043-C9B4-21B8D3C32DC3}"/>
              </a:ext>
            </a:extLst>
          </p:cNvPr>
          <p:cNvSpPr>
            <a:spLocks noGrp="1"/>
          </p:cNvSpPr>
          <p:nvPr>
            <p:ph type="dt" sz="half" idx="10"/>
          </p:nvPr>
        </p:nvSpPr>
        <p:spPr/>
        <p:txBody>
          <a:bodyPr/>
          <a:lstStyle/>
          <a:p>
            <a:fld id="{357D015D-2719-4763-8E10-47285FB65E83}" type="datetime1">
              <a:rPr lang="en-IN" smtClean="0"/>
              <a:pPr/>
              <a:t>07-04-2024</a:t>
            </a:fld>
            <a:endParaRPr lang="en-IN" dirty="0"/>
          </a:p>
        </p:txBody>
      </p:sp>
      <p:pic>
        <p:nvPicPr>
          <p:cNvPr id="4" name="Picture 3" descr="A close up of a document&#10;&#10;Description automatically generated">
            <a:extLst>
              <a:ext uri="{FF2B5EF4-FFF2-40B4-BE49-F238E27FC236}">
                <a16:creationId xmlns:a16="http://schemas.microsoft.com/office/drawing/2014/main" id="{ECE660F4-6781-DB66-E8F3-003FB52A3A5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27336" y="72503"/>
            <a:ext cx="9600881" cy="1112516"/>
          </a:xfrm>
          <a:prstGeom prst="rect">
            <a:avLst/>
          </a:prstGeom>
          <a:noFill/>
          <a:ln>
            <a:noFill/>
          </a:ln>
        </p:spPr>
      </p:pic>
      <p:sp>
        <p:nvSpPr>
          <p:cNvPr id="6" name="TextBox 5">
            <a:extLst>
              <a:ext uri="{FF2B5EF4-FFF2-40B4-BE49-F238E27FC236}">
                <a16:creationId xmlns:a16="http://schemas.microsoft.com/office/drawing/2014/main" id="{BFF92390-3B80-1FF0-3890-3645A715E494}"/>
              </a:ext>
            </a:extLst>
          </p:cNvPr>
          <p:cNvSpPr txBox="1"/>
          <p:nvPr/>
        </p:nvSpPr>
        <p:spPr>
          <a:xfrm>
            <a:off x="1504258" y="1356647"/>
            <a:ext cx="9600880" cy="504625"/>
          </a:xfrm>
          <a:prstGeom prst="rect">
            <a:avLst/>
          </a:prstGeom>
          <a:noFill/>
        </p:spPr>
        <p:txBody>
          <a:bodyPr wrap="square">
            <a:spAutoFit/>
          </a:bodyPr>
          <a:lstStyle/>
          <a:p>
            <a:pPr algn="ctr">
              <a:lnSpc>
                <a:spcPct val="150000"/>
              </a:lnSpc>
              <a:spcAft>
                <a:spcPts val="800"/>
              </a:spcAft>
            </a:pPr>
            <a:r>
              <a:rPr lang="en-IN" sz="2000" b="1" kern="100" dirty="0">
                <a:effectLst/>
                <a:latin typeface="Times New Roman" panose="02020603050405020304" pitchFamily="18" charset="0"/>
                <a:ea typeface="Calibri" panose="020F0502020204030204" pitchFamily="34" charset="0"/>
                <a:cs typeface="Times New Roman" panose="02020603050405020304" pitchFamily="18" charset="0"/>
              </a:rPr>
              <a:t>DEPARTMENT OF ARTIFICIAL INTELLIGENCE AND DATA SCIENCE</a:t>
            </a:r>
            <a:endParaRPr lang="en-IN" sz="2000" b="1"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060F01BB-73DE-589D-32E0-DA86AC84F9E5}"/>
              </a:ext>
            </a:extLst>
          </p:cNvPr>
          <p:cNvSpPr txBox="1"/>
          <p:nvPr/>
        </p:nvSpPr>
        <p:spPr>
          <a:xfrm>
            <a:off x="3241962" y="2169248"/>
            <a:ext cx="7119649" cy="687368"/>
          </a:xfrm>
          <a:prstGeom prst="rect">
            <a:avLst/>
          </a:prstGeom>
          <a:noFill/>
        </p:spPr>
        <p:txBody>
          <a:bodyPr wrap="square">
            <a:spAutoFit/>
          </a:bodyPr>
          <a:lstStyle/>
          <a:p>
            <a:pPr marL="1052195" marR="5080" indent="-1040130" algn="ctr">
              <a:lnSpc>
                <a:spcPct val="80000"/>
              </a:lnSpc>
              <a:spcBef>
                <a:spcPts val="760"/>
              </a:spcBef>
            </a:pPr>
            <a:r>
              <a:rPr lang="en-US" sz="2000" b="1" spc="5" dirty="0">
                <a:solidFill>
                  <a:srgbClr val="FF0000"/>
                </a:solidFill>
                <a:latin typeface="Times New Roman"/>
                <a:cs typeface="Times New Roman"/>
              </a:rPr>
              <a:t>Artificial Neural Networks and Deep Learning: 21ADG64</a:t>
            </a:r>
          </a:p>
          <a:p>
            <a:pPr marL="1052195" marR="5080" indent="-1040130" algn="ctr">
              <a:lnSpc>
                <a:spcPct val="80000"/>
              </a:lnSpc>
              <a:spcBef>
                <a:spcPts val="760"/>
              </a:spcBef>
            </a:pPr>
            <a:r>
              <a:rPr lang="en-US" sz="2000" b="1" spc="5" dirty="0">
                <a:solidFill>
                  <a:srgbClr val="FF0000"/>
                </a:solidFill>
                <a:latin typeface="Times New Roman"/>
                <a:cs typeface="Times New Roman"/>
              </a:rPr>
              <a:t>LA1 - Seminar </a:t>
            </a:r>
            <a:endParaRPr lang="en-US" sz="2000" dirty="0">
              <a:solidFill>
                <a:srgbClr val="FF0000"/>
              </a:solidFill>
              <a:latin typeface="Times New Roman"/>
              <a:cs typeface="Times New Roman"/>
            </a:endParaRPr>
          </a:p>
        </p:txBody>
      </p:sp>
      <p:sp>
        <p:nvSpPr>
          <p:cNvPr id="10" name="TextBox 9">
            <a:extLst>
              <a:ext uri="{FF2B5EF4-FFF2-40B4-BE49-F238E27FC236}">
                <a16:creationId xmlns:a16="http://schemas.microsoft.com/office/drawing/2014/main" id="{85702FBC-980D-320D-6F0A-680362F85E07}"/>
              </a:ext>
            </a:extLst>
          </p:cNvPr>
          <p:cNvSpPr txBox="1"/>
          <p:nvPr/>
        </p:nvSpPr>
        <p:spPr>
          <a:xfrm>
            <a:off x="4621767" y="3148021"/>
            <a:ext cx="3495538" cy="369332"/>
          </a:xfrm>
          <a:prstGeom prst="rect">
            <a:avLst/>
          </a:prstGeom>
          <a:noFill/>
        </p:spPr>
        <p:txBody>
          <a:bodyPr wrap="square">
            <a:spAutoFit/>
          </a:bodyPr>
          <a:lstStyle/>
          <a:p>
            <a:pPr algn="ctr"/>
            <a:r>
              <a:rPr lang="en-US" sz="1800" b="1" dirty="0">
                <a:solidFill>
                  <a:schemeClr val="dk1"/>
                </a:solidFill>
              </a:rPr>
              <a:t>“Traffic</a:t>
            </a:r>
            <a:r>
              <a:rPr lang="en-US" b="1" dirty="0">
                <a:solidFill>
                  <a:schemeClr val="dk1"/>
                </a:solidFill>
              </a:rPr>
              <a:t> Sign Recognition</a:t>
            </a:r>
            <a:r>
              <a:rPr lang="en-US" sz="1800" b="1" dirty="0">
                <a:solidFill>
                  <a:schemeClr val="dk1"/>
                </a:solidFill>
              </a:rPr>
              <a:t>”</a:t>
            </a:r>
            <a:endParaRPr lang="en-IN" dirty="0"/>
          </a:p>
        </p:txBody>
      </p:sp>
      <p:sp>
        <p:nvSpPr>
          <p:cNvPr id="14" name="TextBox 13">
            <a:extLst>
              <a:ext uri="{FF2B5EF4-FFF2-40B4-BE49-F238E27FC236}">
                <a16:creationId xmlns:a16="http://schemas.microsoft.com/office/drawing/2014/main" id="{90C8DD4E-DF07-E20F-4439-753A7008841F}"/>
              </a:ext>
            </a:extLst>
          </p:cNvPr>
          <p:cNvSpPr txBox="1"/>
          <p:nvPr/>
        </p:nvSpPr>
        <p:spPr>
          <a:xfrm>
            <a:off x="4933098" y="3860436"/>
            <a:ext cx="2743200" cy="1087477"/>
          </a:xfrm>
          <a:prstGeom prst="rect">
            <a:avLst/>
          </a:prstGeom>
          <a:noFill/>
        </p:spPr>
        <p:txBody>
          <a:bodyPr wrap="square">
            <a:spAutoFit/>
          </a:bodyPr>
          <a:lstStyle/>
          <a:p>
            <a:pPr marL="12700" algn="ctr">
              <a:lnSpc>
                <a:spcPct val="150000"/>
              </a:lnSpc>
              <a:spcBef>
                <a:spcPts val="100"/>
              </a:spcBef>
            </a:pPr>
            <a:r>
              <a:rPr lang="en-US" b="1" spc="-15" dirty="0">
                <a:solidFill>
                  <a:srgbClr val="002060"/>
                </a:solidFill>
                <a:latin typeface="Times New Roman" pitchFamily="18" charset="0"/>
                <a:cs typeface="Times New Roman" pitchFamily="18" charset="0"/>
              </a:rPr>
              <a:t>Presented By</a:t>
            </a:r>
          </a:p>
          <a:p>
            <a:pPr marL="12700" algn="ctr">
              <a:spcBef>
                <a:spcPts val="100"/>
              </a:spcBef>
            </a:pPr>
            <a:r>
              <a:rPr lang="en-US" dirty="0">
                <a:latin typeface="Times New Roman" pitchFamily="18" charset="0"/>
                <a:cs typeface="Times New Roman" pitchFamily="18" charset="0"/>
              </a:rPr>
              <a:t>Vaibhav Baid</a:t>
            </a:r>
            <a:endParaRPr lang="en-US" sz="1800" dirty="0">
              <a:latin typeface="Times New Roman" pitchFamily="18" charset="0"/>
              <a:cs typeface="Times New Roman" pitchFamily="18" charset="0"/>
            </a:endParaRPr>
          </a:p>
          <a:p>
            <a:pPr marL="12700" algn="ctr">
              <a:spcBef>
                <a:spcPts val="100"/>
              </a:spcBef>
            </a:pPr>
            <a:r>
              <a:rPr lang="en-US" dirty="0">
                <a:latin typeface="Times New Roman" pitchFamily="18" charset="0"/>
                <a:cs typeface="Times New Roman" pitchFamily="18" charset="0"/>
              </a:rPr>
              <a:t>1NT21AD057</a:t>
            </a:r>
            <a:endParaRPr lang="en-US" sz="1800" dirty="0">
              <a:latin typeface="Times New Roman" pitchFamily="18" charset="0"/>
              <a:cs typeface="Times New Roman" pitchFamily="18" charset="0"/>
            </a:endParaRPr>
          </a:p>
        </p:txBody>
      </p:sp>
      <p:sp>
        <p:nvSpPr>
          <p:cNvPr id="16" name="TextBox 15">
            <a:extLst>
              <a:ext uri="{FF2B5EF4-FFF2-40B4-BE49-F238E27FC236}">
                <a16:creationId xmlns:a16="http://schemas.microsoft.com/office/drawing/2014/main" id="{5503E9DA-CFCD-1FF0-4E68-A332FF4591C6}"/>
              </a:ext>
            </a:extLst>
          </p:cNvPr>
          <p:cNvSpPr txBox="1"/>
          <p:nvPr/>
        </p:nvSpPr>
        <p:spPr>
          <a:xfrm>
            <a:off x="3321536" y="5290996"/>
            <a:ext cx="6096000" cy="873572"/>
          </a:xfrm>
          <a:prstGeom prst="rect">
            <a:avLst/>
          </a:prstGeom>
          <a:noFill/>
        </p:spPr>
        <p:txBody>
          <a:bodyPr wrap="square">
            <a:spAutoFit/>
          </a:bodyPr>
          <a:lstStyle/>
          <a:p>
            <a:pPr marL="12700" algn="ctr">
              <a:lnSpc>
                <a:spcPct val="150000"/>
              </a:lnSpc>
              <a:spcBef>
                <a:spcPts val="100"/>
              </a:spcBef>
            </a:pPr>
            <a:r>
              <a:rPr lang="en-US" b="1" spc="-5" dirty="0">
                <a:solidFill>
                  <a:srgbClr val="002060"/>
                </a:solidFill>
                <a:latin typeface="Times New Roman" pitchFamily="18" charset="0"/>
                <a:cs typeface="Times New Roman" pitchFamily="18" charset="0"/>
              </a:rPr>
              <a:t>Name of the Course Instructor</a:t>
            </a:r>
            <a:br>
              <a:rPr lang="en-US" spc="-5" dirty="0">
                <a:solidFill>
                  <a:schemeClr val="accent3">
                    <a:lumMod val="50000"/>
                  </a:schemeClr>
                </a:solidFill>
                <a:latin typeface="Times New Roman" pitchFamily="18" charset="0"/>
                <a:cs typeface="Times New Roman" pitchFamily="18" charset="0"/>
              </a:rPr>
            </a:br>
            <a:r>
              <a:rPr lang="en-US" dirty="0">
                <a:solidFill>
                  <a:schemeClr val="dk1"/>
                </a:solidFill>
                <a:latin typeface="Times New Roman" pitchFamily="18" charset="0"/>
                <a:ea typeface="Times New Roman"/>
                <a:cs typeface="Times New Roman" pitchFamily="18" charset="0"/>
                <a:sym typeface="Times New Roman"/>
              </a:rPr>
              <a:t>Dr Meenakshi</a:t>
            </a:r>
            <a:endParaRPr lang="en-US" dirty="0">
              <a:latin typeface="Times New Roman" pitchFamily="18" charset="0"/>
              <a:ea typeface="Times New Roman"/>
              <a:cs typeface="Times New Roman" pitchFamily="18" charset="0"/>
              <a:sym typeface="Times New Roman"/>
            </a:endParaRPr>
          </a:p>
        </p:txBody>
      </p:sp>
    </p:spTree>
    <p:extLst>
      <p:ext uri="{BB962C8B-B14F-4D97-AF65-F5344CB8AC3E}">
        <p14:creationId xmlns:p14="http://schemas.microsoft.com/office/powerpoint/2010/main" val="368677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3" name="Title 3"/>
          <p:cNvSpPr>
            <a:spLocks noGrp="1"/>
          </p:cNvSpPr>
          <p:nvPr>
            <p:ph type="title"/>
          </p:nvPr>
        </p:nvSpPr>
        <p:spPr>
          <a:xfrm>
            <a:off x="1897707" y="582516"/>
            <a:ext cx="9076281" cy="654032"/>
          </a:xfrm>
          <a:solidFill>
            <a:schemeClr val="tx2">
              <a:lumMod val="20000"/>
              <a:lumOff val="80000"/>
            </a:schemeClr>
          </a:solidFill>
        </p:spPr>
        <p:style>
          <a:lnRef idx="0">
            <a:schemeClr val="accent2"/>
          </a:lnRef>
          <a:fillRef idx="3">
            <a:schemeClr val="accent2"/>
          </a:fillRef>
          <a:effectRef idx="3">
            <a:schemeClr val="accent2"/>
          </a:effectRef>
          <a:fontRef idx="minor">
            <a:schemeClr val="lt1"/>
          </a:fontRef>
        </p:style>
        <p:txBody>
          <a:bodyPr>
            <a:noAutofit/>
          </a:bodyPr>
          <a:lstStyle/>
          <a:p>
            <a:pPr algn="ctr"/>
            <a:r>
              <a:rPr lang="en-IN" dirty="0">
                <a:solidFill>
                  <a:schemeClr val="tx1"/>
                </a:solidFill>
              </a:rPr>
              <a:t>CONTENTS</a:t>
            </a:r>
          </a:p>
        </p:txBody>
      </p:sp>
      <p:sp>
        <p:nvSpPr>
          <p:cNvPr id="8" name="Content Placeholder 2"/>
          <p:cNvSpPr>
            <a:spLocks noGrp="1"/>
          </p:cNvSpPr>
          <p:nvPr>
            <p:ph idx="1"/>
          </p:nvPr>
        </p:nvSpPr>
        <p:spPr/>
        <p:txBody>
          <a:bodyPr>
            <a:normAutofit/>
          </a:bodyPr>
          <a:lstStyle/>
          <a:p>
            <a:pPr algn="l">
              <a:buFont typeface="+mj-lt"/>
              <a:buAutoNum type="arabicPeriod"/>
            </a:pPr>
            <a:r>
              <a:rPr lang="en-US" sz="2400" b="0" i="0" dirty="0">
                <a:solidFill>
                  <a:srgbClr val="0D0D0D"/>
                </a:solidFill>
                <a:effectLst/>
                <a:latin typeface="Söhne"/>
              </a:rPr>
              <a:t>Introduction and Motivation</a:t>
            </a:r>
          </a:p>
          <a:p>
            <a:pPr algn="l">
              <a:buFont typeface="+mj-lt"/>
              <a:buAutoNum type="arabicPeriod"/>
            </a:pPr>
            <a:r>
              <a:rPr lang="en-US" sz="2400" b="0" i="0" dirty="0">
                <a:solidFill>
                  <a:srgbClr val="0D0D0D"/>
                </a:solidFill>
                <a:effectLst/>
                <a:latin typeface="Söhne"/>
              </a:rPr>
              <a:t>Methodology and Approach</a:t>
            </a:r>
          </a:p>
          <a:p>
            <a:pPr algn="l">
              <a:buFont typeface="+mj-lt"/>
              <a:buAutoNum type="arabicPeriod"/>
            </a:pPr>
            <a:r>
              <a:rPr lang="en-US" sz="2400" b="0" i="0" dirty="0">
                <a:solidFill>
                  <a:srgbClr val="0D0D0D"/>
                </a:solidFill>
                <a:effectLst/>
                <a:latin typeface="Söhne"/>
              </a:rPr>
              <a:t>Results and Analysis</a:t>
            </a:r>
          </a:p>
          <a:p>
            <a:pPr algn="l">
              <a:buFont typeface="+mj-lt"/>
              <a:buAutoNum type="arabicPeriod"/>
            </a:pPr>
            <a:r>
              <a:rPr lang="en-US" sz="2400" b="0" i="0" dirty="0">
                <a:solidFill>
                  <a:srgbClr val="0D0D0D"/>
                </a:solidFill>
                <a:effectLst/>
                <a:latin typeface="Söhne"/>
              </a:rPr>
              <a:t>Conclusion and Future Recommendations</a:t>
            </a:r>
          </a:p>
          <a:p>
            <a:pPr algn="l">
              <a:buFont typeface="+mj-lt"/>
              <a:buAutoNum type="arabicPeriod"/>
            </a:pPr>
            <a:r>
              <a:rPr lang="en-US" sz="2400" dirty="0">
                <a:solidFill>
                  <a:srgbClr val="0D0D0D"/>
                </a:solidFill>
                <a:latin typeface="Söhne"/>
              </a:rPr>
              <a:t>Demo video of code</a:t>
            </a:r>
          </a:p>
          <a:p>
            <a:pPr algn="l">
              <a:buFont typeface="+mj-lt"/>
              <a:buAutoNum type="arabicPeriod"/>
            </a:pPr>
            <a:r>
              <a:rPr lang="en-US" sz="2400" b="0" i="0" dirty="0" err="1">
                <a:solidFill>
                  <a:srgbClr val="0D0D0D"/>
                </a:solidFill>
                <a:effectLst/>
                <a:latin typeface="Söhne"/>
              </a:rPr>
              <a:t>Github</a:t>
            </a:r>
            <a:r>
              <a:rPr lang="en-US" sz="2400" b="0" i="0" dirty="0">
                <a:solidFill>
                  <a:srgbClr val="0D0D0D"/>
                </a:solidFill>
                <a:effectLst/>
                <a:latin typeface="Söhne"/>
              </a:rPr>
              <a:t> link of PPT and Code</a:t>
            </a:r>
          </a:p>
          <a:p>
            <a:pPr algn="l">
              <a:buFont typeface="+mj-lt"/>
              <a:buAutoNum type="arabicPeriod"/>
            </a:pPr>
            <a:r>
              <a:rPr lang="en-US" sz="2400" dirty="0">
                <a:solidFill>
                  <a:srgbClr val="0D0D0D"/>
                </a:solidFill>
                <a:latin typeface="Söhne"/>
              </a:rPr>
              <a:t>References </a:t>
            </a:r>
            <a:endParaRPr lang="en-US" sz="2400" b="0" i="0" dirty="0">
              <a:solidFill>
                <a:srgbClr val="0D0D0D"/>
              </a:solidFill>
              <a:effectLst/>
              <a:latin typeface="Söhne"/>
            </a:endParaRPr>
          </a:p>
        </p:txBody>
      </p:sp>
      <p:sp>
        <p:nvSpPr>
          <p:cNvPr id="1048670" name="Date Placeholder 3"/>
          <p:cNvSpPr>
            <a:spLocks noGrp="1"/>
          </p:cNvSpPr>
          <p:nvPr>
            <p:ph type="dt" sz="half" idx="10"/>
          </p:nvPr>
        </p:nvSpPr>
        <p:spPr/>
        <p:txBody>
          <a:bodyPr/>
          <a:lstStyle/>
          <a:p>
            <a:fld id="{8D126195-51F7-4259-8141-98FCA6C53D7F}" type="datetime1">
              <a:rPr lang="en-IN" smtClean="0"/>
              <a:pPr/>
              <a:t>07-04-2024</a:t>
            </a:fld>
            <a:endParaRPr lang="en-IN" dirty="0"/>
          </a:p>
        </p:txBody>
      </p:sp>
      <p:pic>
        <p:nvPicPr>
          <p:cNvPr id="2" name="Picture 1" descr="A blue and white logo&#10;&#10;Description automatically generated">
            <a:extLst>
              <a:ext uri="{FF2B5EF4-FFF2-40B4-BE49-F238E27FC236}">
                <a16:creationId xmlns:a16="http://schemas.microsoft.com/office/drawing/2014/main" id="{5C59E28A-6D7B-A288-4950-971820AD0A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6364" y="582516"/>
            <a:ext cx="1551343" cy="65403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dirty="0">
                <a:solidFill>
                  <a:schemeClr val="tx1"/>
                </a:solidFill>
                <a:latin typeface="+mj-lt"/>
                <a:cs typeface="Times New Roman" pitchFamily="18" charset="0"/>
              </a:rPr>
              <a:t>INTRODUCTION</a:t>
            </a:r>
          </a:p>
        </p:txBody>
      </p:sp>
      <p:sp>
        <p:nvSpPr>
          <p:cNvPr id="7" name="Content Placeholder 6"/>
          <p:cNvSpPr>
            <a:spLocks noGrp="1"/>
          </p:cNvSpPr>
          <p:nvPr>
            <p:ph idx="1"/>
          </p:nvPr>
        </p:nvSpPr>
        <p:spPr/>
        <p:txBody>
          <a:bodyPr>
            <a:normAutofit/>
          </a:bodyPr>
          <a:lstStyle/>
          <a:p>
            <a:r>
              <a:rPr lang="en-US" sz="2000" dirty="0">
                <a:solidFill>
                  <a:schemeClr val="tx1"/>
                </a:solidFill>
              </a:rPr>
              <a:t>Traffic sign recognition is a critical component of autonomous driving systems and advanced driver assistance systems (ADAS). With the increasing adoption of these technologies, accurate and efficient traffic sign recognition becomes essential for ensuring safety on the roads. This project aims to develop a robust traffic sign recognition system using machine learning techniques to improve road safety and enhance driving experiences.</a:t>
            </a:r>
          </a:p>
        </p:txBody>
      </p:sp>
      <p:sp>
        <p:nvSpPr>
          <p:cNvPr id="9" name="Date Placeholder 8"/>
          <p:cNvSpPr>
            <a:spLocks noGrp="1"/>
          </p:cNvSpPr>
          <p:nvPr>
            <p:ph type="dt" sz="half" idx="10"/>
          </p:nvPr>
        </p:nvSpPr>
        <p:spPr/>
        <p:txBody>
          <a:bodyPr/>
          <a:lstStyle/>
          <a:p>
            <a:fld id="{CC8673D3-83D5-4AEB-B135-526753E98862}" type="datetime1">
              <a:rPr lang="en-IN" smtClean="0"/>
              <a:pPr/>
              <a:t>07-04-2024</a:t>
            </a:fld>
            <a:endParaRPr lang="en-IN"/>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1081247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US" sz="4000" b="1" dirty="0">
                <a:solidFill>
                  <a:srgbClr val="0D0D0D"/>
                </a:solidFill>
                <a:latin typeface="Söhne"/>
              </a:rPr>
              <a:t>METHODOLOGY AND APPROACH</a:t>
            </a:r>
            <a:br>
              <a:rPr lang="en-US" sz="4000" b="0" i="0" dirty="0">
                <a:solidFill>
                  <a:srgbClr val="0D0D0D"/>
                </a:solidFill>
                <a:effectLst/>
                <a:latin typeface="Söhne"/>
              </a:rPr>
            </a:br>
            <a:endParaRPr lang="en-IN" sz="4000" b="1" dirty="0">
              <a:solidFill>
                <a:schemeClr val="tx1"/>
              </a:solidFill>
              <a:latin typeface="+mj-lt"/>
              <a:cs typeface="Times New Roman" pitchFamily="18" charset="0"/>
            </a:endParaRPr>
          </a:p>
        </p:txBody>
      </p:sp>
      <p:sp>
        <p:nvSpPr>
          <p:cNvPr id="7" name="Content Placeholder 6"/>
          <p:cNvSpPr>
            <a:spLocks noGrp="1"/>
          </p:cNvSpPr>
          <p:nvPr>
            <p:ph idx="1"/>
          </p:nvPr>
        </p:nvSpPr>
        <p:spPr/>
        <p:txBody>
          <a:bodyPr>
            <a:normAutofit/>
          </a:bodyPr>
          <a:lstStyle/>
          <a:p>
            <a:r>
              <a:rPr lang="en-US" sz="2000" dirty="0">
                <a:solidFill>
                  <a:schemeClr val="tx1"/>
                </a:solidFill>
              </a:rPr>
              <a:t>The methodology involves several steps, including data collection, preprocessing, feature extraction, model training, and evaluation. We utilize convolutional neural networks (CNNs), a type of deep learning algorithm, for their ability to automatically learn features from raw image data. The approach includes training the CNN model on a labeled dataset of traffic sign images to classify them into predefined categories corresponding to different traffic signs.</a:t>
            </a:r>
          </a:p>
        </p:txBody>
      </p:sp>
      <p:sp>
        <p:nvSpPr>
          <p:cNvPr id="9" name="Date Placeholder 8"/>
          <p:cNvSpPr>
            <a:spLocks noGrp="1"/>
          </p:cNvSpPr>
          <p:nvPr>
            <p:ph type="dt" sz="half" idx="10"/>
          </p:nvPr>
        </p:nvSpPr>
        <p:spPr/>
        <p:txBody>
          <a:bodyPr/>
          <a:lstStyle/>
          <a:p>
            <a:fld id="{CC8673D3-83D5-4AEB-B135-526753E98862}" type="datetime1">
              <a:rPr lang="en-IN" smtClean="0"/>
              <a:pPr/>
              <a:t>07-04-2024</a:t>
            </a:fld>
            <a:endParaRPr lang="en-IN"/>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2232202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US" sz="4000" b="1" i="0" dirty="0">
                <a:solidFill>
                  <a:srgbClr val="0D0D0D"/>
                </a:solidFill>
                <a:effectLst/>
                <a:latin typeface="Söhne"/>
              </a:rPr>
              <a:t>RESULT AND ANALYSIS</a:t>
            </a:r>
            <a:br>
              <a:rPr lang="en-US" sz="4000" b="0" i="0" dirty="0">
                <a:solidFill>
                  <a:srgbClr val="0D0D0D"/>
                </a:solidFill>
                <a:effectLst/>
                <a:latin typeface="Söhne"/>
              </a:rPr>
            </a:br>
            <a:endParaRPr lang="en-IN" sz="4000" b="1" dirty="0">
              <a:solidFill>
                <a:schemeClr val="tx1"/>
              </a:solidFill>
              <a:latin typeface="+mj-lt"/>
              <a:cs typeface="Times New Roman" pitchFamily="18" charset="0"/>
            </a:endParaRPr>
          </a:p>
        </p:txBody>
      </p:sp>
      <p:sp>
        <p:nvSpPr>
          <p:cNvPr id="7" name="Content Placeholder 6"/>
          <p:cNvSpPr>
            <a:spLocks noGrp="1"/>
          </p:cNvSpPr>
          <p:nvPr>
            <p:ph idx="1"/>
          </p:nvPr>
        </p:nvSpPr>
        <p:spPr/>
        <p:txBody>
          <a:bodyPr>
            <a:normAutofit/>
          </a:bodyPr>
          <a:lstStyle/>
          <a:p>
            <a:r>
              <a:rPr lang="en-US" sz="2000" dirty="0">
                <a:solidFill>
                  <a:schemeClr val="tx1"/>
                </a:solidFill>
              </a:rPr>
              <a:t>The results demonstrate the effectiveness of the proposed traffic sign recognition system. Evaluation metrics such as accuracy, precision, recall, and F1-score are used to assess the performance of the model. The analysis includes a comparison of different models and techniques, highlighting the strengths and weaknesses of each approach. Visualizations such as confusion matrices and precision-recall curves provide insights into the model's behavior and performance.</a:t>
            </a:r>
          </a:p>
        </p:txBody>
      </p:sp>
      <p:sp>
        <p:nvSpPr>
          <p:cNvPr id="9" name="Date Placeholder 8"/>
          <p:cNvSpPr>
            <a:spLocks noGrp="1"/>
          </p:cNvSpPr>
          <p:nvPr>
            <p:ph type="dt" sz="half" idx="10"/>
          </p:nvPr>
        </p:nvSpPr>
        <p:spPr/>
        <p:txBody>
          <a:bodyPr/>
          <a:lstStyle/>
          <a:p>
            <a:fld id="{CC8673D3-83D5-4AEB-B135-526753E98862}" type="datetime1">
              <a:rPr lang="en-IN" smtClean="0"/>
              <a:pPr/>
              <a:t>07-04-2024</a:t>
            </a:fld>
            <a:endParaRPr lang="en-IN"/>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39599109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US" sz="4000" b="1" dirty="0">
                <a:solidFill>
                  <a:srgbClr val="0D0D0D"/>
                </a:solidFill>
                <a:latin typeface="Söhne"/>
              </a:rPr>
              <a:t>CONCLUSION  </a:t>
            </a:r>
            <a:br>
              <a:rPr lang="en-US" sz="4000" b="0" i="0" dirty="0">
                <a:solidFill>
                  <a:srgbClr val="0D0D0D"/>
                </a:solidFill>
                <a:effectLst/>
                <a:latin typeface="Söhne"/>
              </a:rPr>
            </a:br>
            <a:endParaRPr lang="en-IN" sz="4000" b="1" dirty="0">
              <a:solidFill>
                <a:schemeClr val="tx1"/>
              </a:solidFill>
              <a:latin typeface="+mj-lt"/>
              <a:cs typeface="Times New Roman" pitchFamily="18" charset="0"/>
            </a:endParaRPr>
          </a:p>
        </p:txBody>
      </p:sp>
      <p:sp>
        <p:nvSpPr>
          <p:cNvPr id="7" name="Content Placeholder 6"/>
          <p:cNvSpPr>
            <a:spLocks noGrp="1"/>
          </p:cNvSpPr>
          <p:nvPr>
            <p:ph idx="1"/>
          </p:nvPr>
        </p:nvSpPr>
        <p:spPr/>
        <p:txBody>
          <a:bodyPr>
            <a:normAutofit/>
          </a:bodyPr>
          <a:lstStyle/>
          <a:p>
            <a:r>
              <a:rPr lang="en-US" sz="2000" dirty="0">
                <a:solidFill>
                  <a:schemeClr val="tx1"/>
                </a:solidFill>
              </a:rPr>
              <a:t>In conclusion, the project successfully develops a traffic sign recognition system with promising performance. However, there is room for improvement in terms of accuracy and computational efficiency. Future recommendations include exploring advanced techniques such as transfer learning, data augmentation, and ensemble methods to enhance the model's performance further. Additionally, integrating the system into real-world applications and conducting extensive field testing are crucial steps for practical deployment.</a:t>
            </a:r>
          </a:p>
        </p:txBody>
      </p:sp>
      <p:sp>
        <p:nvSpPr>
          <p:cNvPr id="9" name="Date Placeholder 8"/>
          <p:cNvSpPr>
            <a:spLocks noGrp="1"/>
          </p:cNvSpPr>
          <p:nvPr>
            <p:ph type="dt" sz="half" idx="10"/>
          </p:nvPr>
        </p:nvSpPr>
        <p:spPr/>
        <p:txBody>
          <a:bodyPr/>
          <a:lstStyle/>
          <a:p>
            <a:fld id="{CC8673D3-83D5-4AEB-B135-526753E98862}" type="datetime1">
              <a:rPr lang="en-IN" smtClean="0"/>
              <a:pPr/>
              <a:t>07-04-2024</a:t>
            </a:fld>
            <a:endParaRPr lang="en-IN"/>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4127364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US" sz="4000" b="1" dirty="0">
                <a:solidFill>
                  <a:srgbClr val="0D0D0D"/>
                </a:solidFill>
                <a:latin typeface="Söhne"/>
              </a:rPr>
              <a:t>DEMO VIDEO OF CODE </a:t>
            </a:r>
            <a:br>
              <a:rPr lang="en-US" sz="4000" b="0" i="0" dirty="0">
                <a:solidFill>
                  <a:srgbClr val="0D0D0D"/>
                </a:solidFill>
                <a:effectLst/>
                <a:latin typeface="Söhne"/>
              </a:rPr>
            </a:br>
            <a:endParaRPr lang="en-IN" sz="4000" b="1" dirty="0">
              <a:solidFill>
                <a:schemeClr val="tx1"/>
              </a:solidFill>
              <a:latin typeface="+mj-lt"/>
              <a:cs typeface="Times New Roman" pitchFamily="18" charset="0"/>
            </a:endParaRPr>
          </a:p>
        </p:txBody>
      </p:sp>
      <p:pic>
        <p:nvPicPr>
          <p:cNvPr id="3" name="FINAL">
            <a:hlinkClick r:id="" action="ppaction://media"/>
            <a:extLst>
              <a:ext uri="{FF2B5EF4-FFF2-40B4-BE49-F238E27FC236}">
                <a16:creationId xmlns:a16="http://schemas.microsoft.com/office/drawing/2014/main" id="{2E294063-DC33-C96F-4580-73056BC9948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868628" y="1699708"/>
            <a:ext cx="7492984" cy="4120179"/>
          </a:xfrm>
        </p:spPr>
      </p:pic>
      <p:sp>
        <p:nvSpPr>
          <p:cNvPr id="9" name="Date Placeholder 8"/>
          <p:cNvSpPr>
            <a:spLocks noGrp="1"/>
          </p:cNvSpPr>
          <p:nvPr>
            <p:ph type="dt" sz="half" idx="10"/>
          </p:nvPr>
        </p:nvSpPr>
        <p:spPr/>
        <p:txBody>
          <a:bodyPr/>
          <a:lstStyle/>
          <a:p>
            <a:fld id="{CC8673D3-83D5-4AEB-B135-526753E98862}" type="datetime1">
              <a:rPr lang="en-IN" smtClean="0"/>
              <a:pPr/>
              <a:t>07-04-2024</a:t>
            </a:fld>
            <a:endParaRPr lang="en-IN"/>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2216299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4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US" sz="4000" b="1" dirty="0">
                <a:solidFill>
                  <a:srgbClr val="0D0D0D"/>
                </a:solidFill>
                <a:latin typeface="Söhne"/>
                <a:cs typeface="Times New Roman" pitchFamily="18" charset="0"/>
              </a:rPr>
              <a:t>GITHUB LINK</a:t>
            </a:r>
            <a:endParaRPr lang="en-IN" sz="4000" b="1" dirty="0">
              <a:solidFill>
                <a:schemeClr val="tx1"/>
              </a:solidFill>
              <a:latin typeface="+mj-lt"/>
              <a:cs typeface="Times New Roman" pitchFamily="18" charset="0"/>
            </a:endParaRPr>
          </a:p>
        </p:txBody>
      </p:sp>
      <p:sp>
        <p:nvSpPr>
          <p:cNvPr id="7" name="Content Placeholder 6"/>
          <p:cNvSpPr>
            <a:spLocks noGrp="1"/>
          </p:cNvSpPr>
          <p:nvPr>
            <p:ph idx="1"/>
          </p:nvPr>
        </p:nvSpPr>
        <p:spPr/>
        <p:txBody>
          <a:bodyPr>
            <a:normAutofit/>
          </a:bodyPr>
          <a:lstStyle/>
          <a:p>
            <a:endParaRPr lang="en-US" sz="2000" dirty="0">
              <a:solidFill>
                <a:schemeClr val="tx1"/>
              </a:solidFill>
            </a:endParaRPr>
          </a:p>
        </p:txBody>
      </p:sp>
      <p:sp>
        <p:nvSpPr>
          <p:cNvPr id="9" name="Date Placeholder 8"/>
          <p:cNvSpPr>
            <a:spLocks noGrp="1"/>
          </p:cNvSpPr>
          <p:nvPr>
            <p:ph type="dt" sz="half" idx="10"/>
          </p:nvPr>
        </p:nvSpPr>
        <p:spPr/>
        <p:txBody>
          <a:bodyPr/>
          <a:lstStyle/>
          <a:p>
            <a:fld id="{CC8673D3-83D5-4AEB-B135-526753E98862}" type="datetime1">
              <a:rPr lang="en-IN" smtClean="0"/>
              <a:pPr/>
              <a:t>07-04-2024</a:t>
            </a:fld>
            <a:endParaRPr lang="en-IN"/>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2945608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US" sz="4000" b="1" dirty="0">
                <a:solidFill>
                  <a:srgbClr val="0D0D0D"/>
                </a:solidFill>
                <a:latin typeface="Söhne"/>
              </a:rPr>
              <a:t>REFERENCES  </a:t>
            </a:r>
            <a:br>
              <a:rPr lang="en-US" sz="4000" b="0" i="0" dirty="0">
                <a:solidFill>
                  <a:srgbClr val="0D0D0D"/>
                </a:solidFill>
                <a:effectLst/>
                <a:latin typeface="Söhne"/>
              </a:rPr>
            </a:br>
            <a:endParaRPr lang="en-IN" sz="4000" b="1" dirty="0">
              <a:solidFill>
                <a:schemeClr val="tx1"/>
              </a:solidFill>
              <a:latin typeface="+mj-lt"/>
              <a:cs typeface="Times New Roman" pitchFamily="18" charset="0"/>
            </a:endParaRPr>
          </a:p>
        </p:txBody>
      </p:sp>
      <p:sp>
        <p:nvSpPr>
          <p:cNvPr id="7" name="Content Placeholder 6"/>
          <p:cNvSpPr>
            <a:spLocks noGrp="1"/>
          </p:cNvSpPr>
          <p:nvPr>
            <p:ph idx="1"/>
          </p:nvPr>
        </p:nvSpPr>
        <p:spPr/>
        <p:txBody>
          <a:bodyPr>
            <a:normAutofit/>
          </a:bodyPr>
          <a:lstStyle/>
          <a:p>
            <a:r>
              <a:rPr lang="en-US" sz="2000" dirty="0">
                <a:solidFill>
                  <a:schemeClr val="tx1"/>
                </a:solidFill>
              </a:rPr>
              <a:t>[1]Sermanet, Pierre, et al. "Traffic sign recognition with multi-scale convolutional networks." Proceedings of the International Joint Conference on Neural Networks (IJCNN). IEEE, 2011.</a:t>
            </a:r>
          </a:p>
          <a:p>
            <a:r>
              <a:rPr lang="en-US" sz="2000" dirty="0">
                <a:solidFill>
                  <a:schemeClr val="tx1"/>
                </a:solidFill>
              </a:rPr>
              <a:t>[2] Houben, S., Stallkamp, J., Salmen, J., &amp; Schlipsing, M. (2013). "Detection of traffic signs in real-world images: The German Traffic Sign Detection Benchmark." Proceedings of the IEEE International Joint Conference on Neural Networks (IJCNN), 2013.</a:t>
            </a:r>
          </a:p>
          <a:p>
            <a:r>
              <a:rPr lang="en-US" sz="2000" dirty="0">
                <a:solidFill>
                  <a:schemeClr val="tx1"/>
                </a:solidFill>
              </a:rPr>
              <a:t>[3] Simonyan, Karen, and Andrew Zisserman. "Very deep convolutional networks for large-scale image recognition." arXiv preprint arXiv:1409.1556 (2014).</a:t>
            </a:r>
          </a:p>
        </p:txBody>
      </p:sp>
      <p:sp>
        <p:nvSpPr>
          <p:cNvPr id="9" name="Date Placeholder 8"/>
          <p:cNvSpPr>
            <a:spLocks noGrp="1"/>
          </p:cNvSpPr>
          <p:nvPr>
            <p:ph type="dt" sz="half" idx="10"/>
          </p:nvPr>
        </p:nvSpPr>
        <p:spPr/>
        <p:txBody>
          <a:bodyPr/>
          <a:lstStyle/>
          <a:p>
            <a:fld id="{CC8673D3-83D5-4AEB-B135-526753E98862}" type="datetime1">
              <a:rPr lang="en-IN" smtClean="0"/>
              <a:pPr/>
              <a:t>07-04-2024</a:t>
            </a:fld>
            <a:endParaRPr lang="en-IN"/>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137628816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594</TotalTime>
  <Words>497</Words>
  <Application>Microsoft Office PowerPoint</Application>
  <PresentationFormat>Widescreen</PresentationFormat>
  <Paragraphs>40</Paragraphs>
  <Slides>9</Slides>
  <Notes>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Century Gothic</vt:lpstr>
      <vt:lpstr>Söhne</vt:lpstr>
      <vt:lpstr>Times New Roman</vt:lpstr>
      <vt:lpstr>Wingdings 3</vt:lpstr>
      <vt:lpstr>Wisp</vt:lpstr>
      <vt:lpstr>PowerPoint Presentation</vt:lpstr>
      <vt:lpstr>CONTENTS</vt:lpstr>
      <vt:lpstr>INTRODUCTION</vt:lpstr>
      <vt:lpstr>METHODOLOGY AND APPROACH </vt:lpstr>
      <vt:lpstr>RESULT AND ANALYSIS </vt:lpstr>
      <vt:lpstr>CONCLUSION   </vt:lpstr>
      <vt:lpstr>DEMO VIDEO OF CODE  </vt:lpstr>
      <vt:lpstr>GITHUB LINK</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Ujwal M</dc:creator>
  <cp:lastModifiedBy>vaibhav baid</cp:lastModifiedBy>
  <cp:revision>31</cp:revision>
  <dcterms:created xsi:type="dcterms:W3CDTF">2020-11-02T14:13:19Z</dcterms:created>
  <dcterms:modified xsi:type="dcterms:W3CDTF">2024-04-07T17:15:23Z</dcterms:modified>
</cp:coreProperties>
</file>